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1009" r:id="rId3"/>
    <p:sldId id="1010" r:id="rId4"/>
    <p:sldId id="964" r:id="rId5"/>
    <p:sldId id="963" r:id="rId6"/>
    <p:sldId id="1011" r:id="rId7"/>
    <p:sldId id="558" r:id="rId8"/>
    <p:sldId id="969" r:id="rId9"/>
    <p:sldId id="970" r:id="rId10"/>
    <p:sldId id="971" r:id="rId11"/>
    <p:sldId id="972" r:id="rId12"/>
    <p:sldId id="257" r:id="rId13"/>
    <p:sldId id="258" r:id="rId14"/>
    <p:sldId id="259" r:id="rId15"/>
    <p:sldId id="260" r:id="rId16"/>
    <p:sldId id="261" r:id="rId17"/>
    <p:sldId id="1013" r:id="rId18"/>
    <p:sldId id="1014" r:id="rId19"/>
    <p:sldId id="264" r:id="rId20"/>
    <p:sldId id="965" r:id="rId21"/>
    <p:sldId id="263" r:id="rId22"/>
    <p:sldId id="395" r:id="rId23"/>
    <p:sldId id="396" r:id="rId24"/>
    <p:sldId id="397" r:id="rId25"/>
    <p:sldId id="398" r:id="rId26"/>
    <p:sldId id="399" r:id="rId27"/>
    <p:sldId id="401" r:id="rId28"/>
    <p:sldId id="400" r:id="rId29"/>
    <p:sldId id="402" r:id="rId30"/>
    <p:sldId id="262" r:id="rId31"/>
    <p:sldId id="265" r:id="rId32"/>
    <p:sldId id="266" r:id="rId33"/>
    <p:sldId id="267" r:id="rId34"/>
    <p:sldId id="1012" r:id="rId35"/>
    <p:sldId id="279" r:id="rId36"/>
    <p:sldId id="280" r:id="rId37"/>
    <p:sldId id="281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45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051119" y="6528824"/>
            <a:ext cx="624000" cy="180000"/>
          </a:xfrm>
        </p:spPr>
        <p:txBody>
          <a:bodyPr/>
          <a:lstStyle/>
          <a:p>
            <a:fld id="{C60C2248-B95D-984B-A0F4-42B9A4652AA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520702" y="1656196"/>
            <a:ext cx="11137644" cy="4511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39661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7050F-D7A6-4237-961A-FB2E145822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28D031-D547-4535-92F9-75C8AD5D8F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914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845A0-0533-47A1-B275-F7E466D6E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5" y="18256"/>
            <a:ext cx="10515600" cy="662782"/>
          </a:xfrm>
        </p:spPr>
        <p:txBody>
          <a:bodyPr>
            <a:normAutofit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A9B39-790D-4AED-BA12-5F4677682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949" y="706438"/>
            <a:ext cx="11687175" cy="5980112"/>
          </a:xfrm>
        </p:spPr>
        <p:txBody>
          <a:bodyPr/>
          <a:lstStyle/>
          <a:p>
            <a:r>
              <a:rPr lang="en-US" dirty="0"/>
              <a:t>Choose attribute with largest information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25E21B-77F0-40FF-9C4B-52C95625B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343" y="1438274"/>
            <a:ext cx="5319219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309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9B0E3-864E-49A0-92E8-E3C8154E2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18255"/>
            <a:ext cx="10515600" cy="553245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D86D53-F578-4747-AD94-D7F16072C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024" y="711199"/>
            <a:ext cx="11858625" cy="6003925"/>
          </a:xfrm>
        </p:spPr>
        <p:txBody>
          <a:bodyPr/>
          <a:lstStyle/>
          <a:p>
            <a:r>
              <a:rPr lang="en-US" dirty="0"/>
              <a:t>A branch with entropy 0 is a leaf node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 branch with entropy more than 0 will need further splitting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41E681-1D23-4722-8B50-E2E778AB8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344" y="1247775"/>
            <a:ext cx="4676656" cy="23098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76C54B-4382-4515-99B3-F2BF84EE6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021" y="4257675"/>
            <a:ext cx="4198604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60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Why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8667750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585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What is random forest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01" y="1588597"/>
            <a:ext cx="93821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306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single decision tree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96" y="1690688"/>
            <a:ext cx="87344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11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1382" y="1949335"/>
            <a:ext cx="9753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54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246" y="1690688"/>
            <a:ext cx="7553325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3688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6760" y="82492"/>
            <a:ext cx="10515600" cy="657341"/>
          </a:xfrm>
        </p:spPr>
        <p:txBody>
          <a:bodyPr>
            <a:normAutofit/>
          </a:bodyPr>
          <a:lstStyle/>
          <a:p>
            <a:r>
              <a:rPr lang="en-IN" dirty="0"/>
              <a:t>Contd..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116" y="1413423"/>
            <a:ext cx="9420225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19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0011" y="132370"/>
            <a:ext cx="10515600" cy="748780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945" y="1202170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945" y="1112866"/>
            <a:ext cx="9315450" cy="400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524" y="5417328"/>
            <a:ext cx="268605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252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6883" y="132369"/>
            <a:ext cx="10515600" cy="939973"/>
          </a:xfrm>
        </p:spPr>
        <p:txBody>
          <a:bodyPr/>
          <a:lstStyle/>
          <a:p>
            <a:r>
              <a:rPr lang="en-IN" dirty="0"/>
              <a:t>Implementation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13" y="1072342"/>
            <a:ext cx="10515600" cy="4351338"/>
          </a:xfrm>
        </p:spPr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313" y="1072342"/>
            <a:ext cx="3936596" cy="22609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493" y="3333324"/>
            <a:ext cx="3989416" cy="12022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493" y="4535614"/>
            <a:ext cx="3756921" cy="9013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493" y="5583433"/>
            <a:ext cx="2973791" cy="7802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8879" y="1050307"/>
            <a:ext cx="4143375" cy="11525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7533" y="2528442"/>
            <a:ext cx="5410200" cy="122872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7879" y="3873558"/>
            <a:ext cx="4524375" cy="590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7533" y="4687272"/>
            <a:ext cx="4953000" cy="7334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71333" y="5588458"/>
            <a:ext cx="5562600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65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430B2-5AED-48EE-8F5C-5D0B76A7D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051"/>
            <a:ext cx="10515600" cy="863600"/>
          </a:xfrm>
        </p:spPr>
        <p:txBody>
          <a:bodyPr/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3D057A0-57D5-4913-9C8D-80BFD96CDE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2062" y="1238250"/>
            <a:ext cx="7267575" cy="2343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3C8924-ED45-40F5-A743-335582568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650" y="3809999"/>
            <a:ext cx="5310187" cy="257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906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5EEDF-4052-4516-AE05-EEF1FF3C5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2906" y="156238"/>
            <a:ext cx="8596668" cy="843222"/>
          </a:xfrm>
        </p:spPr>
        <p:txBody>
          <a:bodyPr/>
          <a:lstStyle/>
          <a:p>
            <a:r>
              <a:rPr lang="en-US" dirty="0"/>
              <a:t>Examples of decision boundaries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5F9721A5-34D3-4CEF-B76A-C5186ABE8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551" y="833381"/>
            <a:ext cx="3438525" cy="2409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00E7EC-E599-4844-BB1B-043B30D38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253" y="781909"/>
            <a:ext cx="3438525" cy="2512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67DF205-6868-48A5-B18D-FF39F7153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2113" y="793811"/>
            <a:ext cx="3241083" cy="2332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CDCCE5-9877-4695-B5A7-34309EA0E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551" y="3319193"/>
            <a:ext cx="3186779" cy="2050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860DCD-9D70-45C6-9CF5-55B2BB576F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1925" y="3125922"/>
            <a:ext cx="2944933" cy="270471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D383E3F-3A93-42B0-85A3-B2EDF08BDD2E}"/>
              </a:ext>
            </a:extLst>
          </p:cNvPr>
          <p:cNvSpPr txBox="1"/>
          <p:nvPr/>
        </p:nvSpPr>
        <p:spPr>
          <a:xfrm>
            <a:off x="613094" y="5342713"/>
            <a:ext cx="81783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need to address 2 issues</a:t>
            </a:r>
          </a:p>
          <a:p>
            <a:pPr marL="342900" indent="-342900">
              <a:buAutoNum type="arabicPeriod"/>
            </a:pPr>
            <a:r>
              <a:rPr lang="en-US" dirty="0"/>
              <a:t>Maximizing the margin</a:t>
            </a:r>
          </a:p>
          <a:p>
            <a:pPr marL="342900" indent="-342900">
              <a:buAutoNum type="arabicPeriod"/>
            </a:pPr>
            <a:r>
              <a:rPr lang="en-US" dirty="0"/>
              <a:t>Convert non linear decision boundary to linear one</a:t>
            </a:r>
          </a:p>
        </p:txBody>
      </p:sp>
    </p:spTree>
    <p:extLst>
      <p:ext uri="{BB962C8B-B14F-4D97-AF65-F5344CB8AC3E}">
        <p14:creationId xmlns:p14="http://schemas.microsoft.com/office/powerpoint/2010/main" val="2592777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9A7FA4-C814-4319-9672-A9E512900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27666"/>
            <a:ext cx="8596668" cy="839897"/>
          </a:xfrm>
        </p:spPr>
        <p:txBody>
          <a:bodyPr/>
          <a:lstStyle/>
          <a:p>
            <a:r>
              <a:rPr lang="en-US" dirty="0"/>
              <a:t>Maximizing the margin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C36569-DAB4-4495-A1CE-1705DD95E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144127"/>
            <a:ext cx="8596668" cy="3880773"/>
          </a:xfrm>
        </p:spPr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C13ACD-6285-41C1-9FBB-D6B32793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4127"/>
            <a:ext cx="3267345" cy="28681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0B8066-C73A-4B31-A41E-D916B8831898}"/>
              </a:ext>
            </a:extLst>
          </p:cNvPr>
          <p:cNvSpPr txBox="1"/>
          <p:nvPr/>
        </p:nvSpPr>
        <p:spPr>
          <a:xfrm>
            <a:off x="3636335" y="1350335"/>
            <a:ext cx="882337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Support vectors are the data points closest to the decision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</a:t>
            </a:r>
            <a:r>
              <a:rPr lang="en-US" dirty="0"/>
              <a:t> is the vector whose linear combination predicts </a:t>
            </a:r>
            <a:r>
              <a:rPr lang="en-US" b="1" dirty="0"/>
              <a:t>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Hyper plane h1 and h2 passes through their respective support vectors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 is the hyperplane we need to find that maximizes both d+ and d-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find d+ take any support vector(x0, y0), if the general </a:t>
            </a:r>
            <a:r>
              <a:rPr lang="en-US" dirty="0" err="1"/>
              <a:t>eqn</a:t>
            </a:r>
            <a:r>
              <a:rPr lang="en-US" dirty="0"/>
              <a:t> of the hyperplane </a:t>
            </a:r>
          </a:p>
          <a:p>
            <a:r>
              <a:rPr lang="en-US" dirty="0"/>
              <a:t>Is Ax + By + c = 0, then distance is |Ax0+By0+c|/sqrt(A^2+B^2)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the above, d+ + d- = 2/||w||^2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an optimization problem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regression type problem the optimization problem can be written 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11C78B-251D-4CD9-9588-ABA3DDEFD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2477" y="3745097"/>
            <a:ext cx="2752725" cy="11239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461010-08FF-4DAE-B0B0-CE2CD040F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897" y="5484495"/>
            <a:ext cx="16097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Kernel density estimate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585913"/>
            <a:ext cx="739140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369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Choice of kernels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020" y="1690688"/>
            <a:ext cx="782002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5531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 of fitting a triangular kernel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583" y="1762730"/>
            <a:ext cx="7239000" cy="469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62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822" y="65882"/>
            <a:ext cx="10515600" cy="673952"/>
          </a:xfrm>
        </p:spPr>
        <p:txBody>
          <a:bodyPr>
            <a:normAutofit/>
          </a:bodyPr>
          <a:lstStyle/>
          <a:p>
            <a:r>
              <a:rPr lang="en-IN" dirty="0"/>
              <a:t>Choice of bandwidth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4" y="739834"/>
            <a:ext cx="5162896" cy="32963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422" y="3768538"/>
            <a:ext cx="55435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5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444" y="133869"/>
            <a:ext cx="10515600" cy="1325563"/>
          </a:xfrm>
        </p:spPr>
        <p:txBody>
          <a:bodyPr/>
          <a:lstStyle/>
          <a:p>
            <a:r>
              <a:rPr lang="en-IN" dirty="0"/>
              <a:t>Improved </a:t>
            </a:r>
            <a:r>
              <a:rPr lang="en-IN" dirty="0" err="1"/>
              <a:t>Sheather</a:t>
            </a:r>
            <a:r>
              <a:rPr lang="en-IN" dirty="0"/>
              <a:t> Jones algorithm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5444" y="1626120"/>
            <a:ext cx="10515600" cy="4351338"/>
          </a:xfrm>
        </p:spPr>
        <p:txBody>
          <a:bodyPr/>
          <a:lstStyle/>
          <a:p>
            <a:r>
              <a:rPr lang="en-IN" dirty="0"/>
              <a:t>Helps if the data is multimodal</a:t>
            </a:r>
          </a:p>
          <a:p>
            <a:r>
              <a:rPr lang="en-IN" dirty="0"/>
              <a:t>Better than </a:t>
            </a:r>
            <a:r>
              <a:rPr lang="en-IN" dirty="0" err="1"/>
              <a:t>silverman</a:t>
            </a:r>
            <a:r>
              <a:rPr lang="en-IN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79" y="2878368"/>
            <a:ext cx="6410325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4939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Kernelization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058" y="1394547"/>
            <a:ext cx="8728884" cy="465772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613563" y="4214552"/>
            <a:ext cx="3303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How do we solve the linear case?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7500" y="4751244"/>
            <a:ext cx="1929678" cy="15606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665800" y="4216337"/>
            <a:ext cx="195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In non-linear case?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397" y="4905066"/>
            <a:ext cx="2733675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011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8065"/>
            <a:ext cx="10515600" cy="1325563"/>
          </a:xfrm>
        </p:spPr>
        <p:txBody>
          <a:bodyPr/>
          <a:lstStyle/>
          <a:p>
            <a:r>
              <a:rPr lang="en-IN" dirty="0"/>
              <a:t>Contd..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420" y="1351943"/>
            <a:ext cx="95250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45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Kernel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929" y="1690688"/>
            <a:ext cx="5867400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23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8C70F-F1E2-47EF-A988-CB70423E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0626" y="71660"/>
            <a:ext cx="10744200" cy="1280890"/>
          </a:xfrm>
        </p:spPr>
        <p:txBody>
          <a:bodyPr/>
          <a:lstStyle/>
          <a:p>
            <a:r>
              <a:rPr lang="en-US" dirty="0"/>
              <a:t>General approach for building classification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111878-6AB5-4F95-8EAA-1DE2AA6B4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783E10B-06BF-42D6-B886-80501DF66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156" y="1690688"/>
            <a:ext cx="6381631" cy="421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C2EA1-8327-4F86-9116-C6CCF6718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269358"/>
            <a:ext cx="8596668" cy="772633"/>
          </a:xfrm>
        </p:spPr>
        <p:txBody>
          <a:bodyPr/>
          <a:lstStyle/>
          <a:p>
            <a:r>
              <a:rPr lang="en-US" dirty="0"/>
              <a:t>Kernel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DA07D-97D7-4F15-BF75-E888E0D99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5534" y="1041991"/>
            <a:ext cx="8596668" cy="3880773"/>
          </a:xfrm>
        </p:spPr>
        <p:txBody>
          <a:bodyPr/>
          <a:lstStyle/>
          <a:p>
            <a:r>
              <a:rPr lang="en-US" dirty="0"/>
              <a:t>When data has a curved shape, we need transformation from lower dimension to higher dimension – this function is called kernel function</a:t>
            </a:r>
          </a:p>
          <a:p>
            <a:r>
              <a:rPr lang="en-US" dirty="0"/>
              <a:t>The kernel function enables a linear decision boundary in higher dimension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40A1C1-9065-4760-9C15-6EDC44D1BE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534" y="2737758"/>
            <a:ext cx="3847638" cy="1815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220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E1AD5-1596-4F68-9261-8C2F329519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464" y="156238"/>
            <a:ext cx="8596668" cy="758162"/>
          </a:xfrm>
        </p:spPr>
        <p:txBody>
          <a:bodyPr/>
          <a:lstStyle/>
          <a:p>
            <a:r>
              <a:rPr lang="en-US" dirty="0"/>
              <a:t>Understanding kernel in more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195275-8957-4523-BDA3-87788E29E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464" y="949009"/>
            <a:ext cx="8596668" cy="5908991"/>
          </a:xfrm>
        </p:spPr>
        <p:txBody>
          <a:bodyPr>
            <a:normAutofit/>
          </a:bodyPr>
          <a:lstStyle/>
          <a:p>
            <a:r>
              <a:rPr lang="en-US" dirty="0"/>
              <a:t>Example 1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Example 2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For higher dimension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89A3E-2103-405A-8BEF-1CEB9EC69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825" y="1573530"/>
            <a:ext cx="3486150" cy="30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1243F2-5177-46C1-B529-07594C859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8175" y="1521142"/>
            <a:ext cx="1647825" cy="409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8714C4-F296-4F99-802D-03EF12894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5339" y="1101565"/>
            <a:ext cx="1875793" cy="12487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785576-2A91-4BD4-ABEB-A60C1EFA9D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149" y="3164204"/>
            <a:ext cx="1505286" cy="14430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86CA0-CAF1-4B91-A19A-74D39B7A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71845" y="3342624"/>
            <a:ext cx="48768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A9769C-4141-40E0-BD37-EA9176D93C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4776" y="3164204"/>
            <a:ext cx="2377600" cy="17849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E18B4D-050A-41F3-8121-609751DA84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900" y="5600048"/>
            <a:ext cx="2286000" cy="419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E386879-2330-45BF-8995-8FD733B6526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464" y="6148061"/>
            <a:ext cx="8410575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425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90994-E481-4C91-AF4A-B41FA594B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284" y="156238"/>
            <a:ext cx="8596668" cy="660400"/>
          </a:xfrm>
        </p:spPr>
        <p:txBody>
          <a:bodyPr>
            <a:normAutofit/>
          </a:bodyPr>
          <a:lstStyle/>
          <a:p>
            <a:r>
              <a:rPr lang="en-US" dirty="0"/>
              <a:t>Contd..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38704-3067-4E42-82D4-B6DF413F89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284" y="816638"/>
            <a:ext cx="10684086" cy="5789902"/>
          </a:xfrm>
        </p:spPr>
        <p:txBody>
          <a:bodyPr/>
          <a:lstStyle/>
          <a:p>
            <a:r>
              <a:rPr lang="en-US" dirty="0"/>
              <a:t>Kernel as higher dimensional feature mapping</a:t>
            </a:r>
          </a:p>
          <a:p>
            <a:pPr marL="0" indent="0">
              <a:buNone/>
            </a:pPr>
            <a:r>
              <a:rPr lang="en-US" dirty="0"/>
              <a:t>Consider two training example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B8199A-DCDC-44DA-BC1D-7818D9A9F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272250"/>
            <a:ext cx="3924300" cy="409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1CBE2C-78EE-4B2D-85B0-9560DD6BA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15" y="2043112"/>
            <a:ext cx="5238750" cy="2771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8BA436-264B-49A8-85F2-056530D35CE8}"/>
              </a:ext>
            </a:extLst>
          </p:cNvPr>
          <p:cNvSpPr txBox="1"/>
          <p:nvPr/>
        </p:nvSpPr>
        <p:spPr>
          <a:xfrm>
            <a:off x="582930" y="5269230"/>
            <a:ext cx="59490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implicitly defines the mapping to higher dimension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 also computes the dot product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only needed to define k in certain way</a:t>
            </a:r>
          </a:p>
        </p:txBody>
      </p:sp>
    </p:spTree>
    <p:extLst>
      <p:ext uri="{BB962C8B-B14F-4D97-AF65-F5344CB8AC3E}">
        <p14:creationId xmlns:p14="http://schemas.microsoft.com/office/powerpoint/2010/main" val="17992602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F501B-BC80-474E-B8FE-1C2800E5C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874" y="156238"/>
            <a:ext cx="8596668" cy="621002"/>
          </a:xfrm>
        </p:spPr>
        <p:txBody>
          <a:bodyPr>
            <a:normAutofit fontScale="90000"/>
          </a:bodyPr>
          <a:lstStyle/>
          <a:p>
            <a:r>
              <a:rPr lang="en-US" dirty="0"/>
              <a:t>Contd..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79ED293-D726-4769-872D-44803EA08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040" y="2304135"/>
            <a:ext cx="4927389" cy="851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58560-42DB-49B1-A1F1-097846AD6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69" y="964674"/>
            <a:ext cx="8056245" cy="11520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B4E82B-DC3D-4AA3-8D6C-BFDCECF4D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631683"/>
            <a:ext cx="6159817" cy="281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65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9CBDC-4F14-42AA-8A30-BA7BAAC1D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2850" y="214535"/>
            <a:ext cx="8911687" cy="732243"/>
          </a:xfrm>
        </p:spPr>
        <p:txBody>
          <a:bodyPr/>
          <a:lstStyle/>
          <a:p>
            <a:r>
              <a:rPr lang="en-US" dirty="0"/>
              <a:t>Now SVM in a nutshell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9980-7217-48AB-9420-F4EBB03BC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6" y="1219199"/>
            <a:ext cx="11420474" cy="5343525"/>
          </a:xfrm>
        </p:spPr>
        <p:txBody>
          <a:bodyPr/>
          <a:lstStyle/>
          <a:p>
            <a:r>
              <a:rPr lang="en-US" dirty="0"/>
              <a:t>The objective of the SVM is to create a hyperplane in a N-1 dimensional space (N = number of features) to classify data points distinctly</a:t>
            </a:r>
          </a:p>
          <a:p>
            <a:r>
              <a:rPr lang="en-US" dirty="0"/>
              <a:t>Out of many possible hyperplane we need to find the plane with maximum margin</a:t>
            </a:r>
          </a:p>
          <a:p>
            <a:r>
              <a:rPr lang="en-US" dirty="0"/>
              <a:t>SVM problem is a constrained minimization problem that use </a:t>
            </a:r>
            <a:r>
              <a:rPr lang="en-US" dirty="0" err="1"/>
              <a:t>lagrange</a:t>
            </a:r>
            <a:r>
              <a:rPr lang="en-US" dirty="0"/>
              <a:t> multiplier</a:t>
            </a:r>
          </a:p>
          <a:p>
            <a:r>
              <a:rPr lang="en-US" dirty="0"/>
              <a:t>To find the widest road between different samples we just need to consider dot products of support vectors and the samples</a:t>
            </a:r>
          </a:p>
          <a:p>
            <a:r>
              <a:rPr lang="en-US" dirty="0"/>
              <a:t>When we cannot linearly separable dataset we apply kernel tricks</a:t>
            </a:r>
          </a:p>
          <a:p>
            <a:r>
              <a:rPr lang="en-US" dirty="0"/>
              <a:t>The idea is mapping the non-linear </a:t>
            </a:r>
            <a:r>
              <a:rPr lang="en-US" dirty="0" err="1"/>
              <a:t>seperable</a:t>
            </a:r>
            <a:r>
              <a:rPr lang="en-US" dirty="0"/>
              <a:t> data into higher dimensional space so that we can find a hyperplane (linear)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8736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8FEE8-F4E4-4ED1-B024-4DF4A15BB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18" y="156238"/>
            <a:ext cx="8596668" cy="747529"/>
          </a:xfrm>
        </p:spPr>
        <p:txBody>
          <a:bodyPr/>
          <a:lstStyle/>
          <a:p>
            <a:r>
              <a:rPr lang="en-US" dirty="0"/>
              <a:t>Gaussian classifier – 1D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AF119188-1F86-4FC7-A9B1-3E0C3C173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18" y="1063256"/>
            <a:ext cx="5216953" cy="2764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26418E-1550-4FC0-AC36-392EED5DA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229" y="4158538"/>
            <a:ext cx="4334872" cy="11444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77ACE-8338-4D8E-A945-3CBBDE1D82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36" y="3123979"/>
            <a:ext cx="355282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8550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40D009-CC52-49C0-BA1E-0FA5BF0EB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607" y="179789"/>
            <a:ext cx="4914900" cy="1828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C7B9C0-9463-4019-B553-1E81FAC5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879" y="2231398"/>
            <a:ext cx="4905375" cy="14382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6D055A-2A00-42F4-8F68-3DCED409C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69" y="3744580"/>
            <a:ext cx="53625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78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A1434D-B92F-41B2-9B9C-1AE0162C8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7" y="247650"/>
            <a:ext cx="5953125" cy="15621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C15A7C-F582-4898-BDA0-51C9C8F3A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97" y="1905443"/>
            <a:ext cx="4391025" cy="685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D640F3-A297-44E2-ABA0-C2819C5BE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997" y="2992100"/>
            <a:ext cx="3552825" cy="685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65D789-96EC-41AC-B438-6E294E0DFF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997" y="3677900"/>
            <a:ext cx="4158682" cy="30750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00F403-4EDC-485F-9238-BBA135476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1274" y="3677900"/>
            <a:ext cx="4158682" cy="305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766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D4A37-51A7-46A6-B38D-C7A9A13E4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213" y="156238"/>
            <a:ext cx="8596668" cy="768795"/>
          </a:xfrm>
        </p:spPr>
        <p:txBody>
          <a:bodyPr/>
          <a:lstStyle/>
          <a:p>
            <a:r>
              <a:rPr lang="en-US" dirty="0"/>
              <a:t>History of classification algorithm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4C718-449F-4234-BC66-6B84B1D824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641" y="1118598"/>
            <a:ext cx="8596668" cy="3880773"/>
          </a:xfrm>
        </p:spPr>
        <p:txBody>
          <a:bodyPr>
            <a:normAutofit/>
          </a:bodyPr>
          <a:lstStyle/>
          <a:p>
            <a:r>
              <a:rPr lang="en-US" dirty="0"/>
              <a:t>Pre 1980</a:t>
            </a:r>
          </a:p>
          <a:p>
            <a:pPr lvl="1"/>
            <a:r>
              <a:rPr lang="en-US" dirty="0"/>
              <a:t>Linear decision boundary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1980s</a:t>
            </a:r>
          </a:p>
          <a:p>
            <a:pPr lvl="1"/>
            <a:r>
              <a:rPr lang="en-US" dirty="0"/>
              <a:t>Efficient learning of non linear decision boundaries (c4.5, ANN)</a:t>
            </a:r>
          </a:p>
          <a:p>
            <a:pPr lvl="1"/>
            <a:r>
              <a:rPr lang="en-US" dirty="0"/>
              <a:t>Suffering from local minima</a:t>
            </a:r>
          </a:p>
          <a:p>
            <a:pPr lvl="1"/>
            <a:endParaRPr lang="en-US" dirty="0"/>
          </a:p>
          <a:p>
            <a:r>
              <a:rPr lang="en-US" dirty="0"/>
              <a:t>1990s</a:t>
            </a:r>
          </a:p>
          <a:p>
            <a:pPr lvl="1"/>
            <a:r>
              <a:rPr lang="en-US" dirty="0"/>
              <a:t>Computational Learning theory for non linear decision boundaries was developed</a:t>
            </a:r>
          </a:p>
        </p:txBody>
      </p:sp>
    </p:spTree>
    <p:extLst>
      <p:ext uri="{BB962C8B-B14F-4D97-AF65-F5344CB8AC3E}">
        <p14:creationId xmlns:p14="http://schemas.microsoft.com/office/powerpoint/2010/main" val="2583297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B062-6578-436A-9590-C324FDAA2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6238"/>
            <a:ext cx="8596668" cy="660400"/>
          </a:xfrm>
        </p:spPr>
        <p:txBody>
          <a:bodyPr>
            <a:normAutofit/>
          </a:bodyPr>
          <a:lstStyle/>
          <a:p>
            <a:r>
              <a:rPr lang="en-US" dirty="0"/>
              <a:t>Classification problem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30108D-92DB-491E-BEEF-7534A5DF23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7813" y="1113854"/>
            <a:ext cx="4248150" cy="695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FD5A453-E2A7-406D-96ED-4300875B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370" y="1113854"/>
            <a:ext cx="2698669" cy="23368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9A6BCF4-54B0-4432-8372-E2BD8B480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370" y="4069372"/>
            <a:ext cx="5572125" cy="2247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A0C0FD-D9B4-434F-9FFD-2D42FA05D6DA}"/>
              </a:ext>
            </a:extLst>
          </p:cNvPr>
          <p:cNvSpPr txBox="1"/>
          <p:nvPr/>
        </p:nvSpPr>
        <p:spPr>
          <a:xfrm>
            <a:off x="6751674" y="4178595"/>
            <a:ext cx="28648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Dot product &amp; Cosine rule</a:t>
            </a:r>
          </a:p>
          <a:p>
            <a:r>
              <a:rPr lang="en-US" dirty="0"/>
              <a:t>=&gt; Decision boundary</a:t>
            </a:r>
          </a:p>
        </p:txBody>
      </p:sp>
    </p:spTree>
    <p:extLst>
      <p:ext uri="{BB962C8B-B14F-4D97-AF65-F5344CB8AC3E}">
        <p14:creationId xmlns:p14="http://schemas.microsoft.com/office/powerpoint/2010/main" val="3928750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1EBE2-8367-4F1F-9D82-810FFABEF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500" y="109760"/>
            <a:ext cx="8911687" cy="585565"/>
          </a:xfrm>
        </p:spPr>
        <p:txBody>
          <a:bodyPr>
            <a:normAutofit fontScale="90000"/>
          </a:bodyPr>
          <a:lstStyle/>
          <a:p>
            <a:r>
              <a:rPr lang="en-US" dirty="0"/>
              <a:t>Inner product as a decision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FEF35-FAB2-4E94-957E-E140E9F0CB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6562" y="1381124"/>
            <a:ext cx="11526838" cy="5367115"/>
          </a:xfrm>
        </p:spPr>
        <p:txBody>
          <a:bodyPr/>
          <a:lstStyle/>
          <a:p>
            <a:r>
              <a:rPr lang="en-US" dirty="0"/>
              <a:t>Inner product is defined by the formula</a:t>
            </a:r>
          </a:p>
          <a:p>
            <a:r>
              <a:rPr lang="en-US" dirty="0"/>
              <a:t>If we have a line L passing through the origin and w being a unit vector perpendicular to it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36370E-AF53-403F-899B-5802F158C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0" y="1381124"/>
            <a:ext cx="2705100" cy="504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250139-65FE-4DB4-9B37-887F0E399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415" y="2219324"/>
            <a:ext cx="2712335" cy="1428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C35AB2-BC14-4174-83F4-222A047B90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7300" y="3981450"/>
            <a:ext cx="4667250" cy="24915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6AD1C9-4566-4CAB-93FE-BE841EC6E1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9305" y="3948809"/>
            <a:ext cx="3586572" cy="2656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57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7373A-96D8-442F-8174-4274F14BE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207" y="6738"/>
            <a:ext cx="8361170" cy="761628"/>
          </a:xfrm>
        </p:spPr>
        <p:txBody>
          <a:bodyPr>
            <a:normAutofit fontScale="90000"/>
          </a:bodyPr>
          <a:lstStyle/>
          <a:p>
            <a:r>
              <a:rPr lang="en-US" dirty="0"/>
              <a:t>Naïve Bayes Algorithm (First Cut Model)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985F0A5-8075-49FB-B046-880A7F47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0C2248-B95D-984B-A0F4-42B9A4652AA7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41E9E57-A75C-4425-8330-5B506523A56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898652" y="840003"/>
            <a:ext cx="8353233" cy="4511242"/>
          </a:xfrm>
        </p:spPr>
        <p:txBody>
          <a:bodyPr>
            <a:normAutofit/>
          </a:bodyPr>
          <a:lstStyle/>
          <a:p>
            <a:r>
              <a:rPr lang="en-US" dirty="0"/>
              <a:t>Features are independent – Assumption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We need a classifier model – find the probability of a given set of inputs for all possible values of the class</a:t>
            </a:r>
          </a:p>
          <a:p>
            <a:endParaRPr lang="en-US" dirty="0"/>
          </a:p>
          <a:p>
            <a:r>
              <a:rPr lang="en-US" dirty="0"/>
              <a:t>So finally we are left with the task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A47FFF3-FB2D-4F0E-B9FF-D0A83A6BA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749" y="1166692"/>
            <a:ext cx="4505325" cy="457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FDCCE6-8438-4518-8FF3-F63D4122A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8574" y="1773773"/>
            <a:ext cx="3648075" cy="476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ACE8B77-4F25-4FEB-BF8B-902E2298F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6693" y="2427416"/>
            <a:ext cx="3838575" cy="3333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FCF7E6E-064A-40DA-8DA4-C09193BD1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4749" y="2938184"/>
            <a:ext cx="3467100" cy="3905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10CDCFD-1251-4C8B-AE7E-06920DCCE4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5305" y="3995751"/>
            <a:ext cx="1114425" cy="26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71FE7F-F9AD-4BA4-AEA7-910F8AAA8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07351" y="4455631"/>
            <a:ext cx="3782055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19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35B13-843C-48E2-B04B-D69534268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6"/>
            <a:ext cx="10515600" cy="810420"/>
          </a:xfrm>
        </p:spPr>
        <p:txBody>
          <a:bodyPr/>
          <a:lstStyle/>
          <a:p>
            <a:r>
              <a:rPr lang="en-US" dirty="0"/>
              <a:t>Decision trees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33C56-4569-4AC7-B3B4-91EDC873E7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015205"/>
            <a:ext cx="10515600" cy="5680870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Algorithms used in decision trees</a:t>
            </a:r>
          </a:p>
          <a:p>
            <a:pPr lvl="1"/>
            <a:r>
              <a:rPr lang="en-US" dirty="0"/>
              <a:t>ID3, C4.5, Gini index, Chi-square, reduction in variance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98AEF4D-BAA3-47C1-AF5B-F831793F0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3160929"/>
            <a:ext cx="4136707" cy="2306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B94040-B65C-4337-BDFC-C0616BBCA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628" y="401935"/>
            <a:ext cx="6829216" cy="2665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439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F2F2C5-2E28-4628-A73A-FD45318520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475" y="98425"/>
            <a:ext cx="10515600" cy="492125"/>
          </a:xfrm>
        </p:spPr>
        <p:txBody>
          <a:bodyPr>
            <a:normAutofit fontScale="90000"/>
          </a:bodyPr>
          <a:lstStyle/>
          <a:p>
            <a:r>
              <a:rPr lang="en-US" dirty="0"/>
              <a:t>ID3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71421-924E-4E00-8CB7-EDCB2784FC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074" y="768349"/>
            <a:ext cx="11668125" cy="5991225"/>
          </a:xfrm>
        </p:spPr>
        <p:txBody>
          <a:bodyPr/>
          <a:lstStyle/>
          <a:p>
            <a:r>
              <a:rPr lang="en-US" dirty="0"/>
              <a:t>Entropy using frequency table of one attribute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Calculate information gain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7835AD-EEB1-4021-A78A-5F2FFECC9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1190625"/>
            <a:ext cx="4384844" cy="25193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D3D484-81D2-49D9-A161-A2EAF53E3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1541" y="3281362"/>
            <a:ext cx="3479233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86729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DEAABAE242569448CF4C83A465BC308" ma:contentTypeVersion="2" ma:contentTypeDescription="Create a new document." ma:contentTypeScope="" ma:versionID="dbc77254c7845b390da278ee17014f3a">
  <xsd:schema xmlns:xsd="http://www.w3.org/2001/XMLSchema" xmlns:xs="http://www.w3.org/2001/XMLSchema" xmlns:p="http://schemas.microsoft.com/office/2006/metadata/properties" xmlns:ns2="15d5a492-e376-4d3f-bd83-a3d99322272c" targetNamespace="http://schemas.microsoft.com/office/2006/metadata/properties" ma:root="true" ma:fieldsID="3f807504a8d2e4e1b9d161a7efa17c14" ns2:_="">
    <xsd:import namespace="15d5a492-e376-4d3f-bd83-a3d99322272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d5a492-e376-4d3f-bd83-a3d9932227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0FC4126-10FA-4702-982B-823A0767CA22}"/>
</file>

<file path=customXml/itemProps2.xml><?xml version="1.0" encoding="utf-8"?>
<ds:datastoreItem xmlns:ds="http://schemas.openxmlformats.org/officeDocument/2006/customXml" ds:itemID="{3ECAFCD6-D261-4FFF-A722-685C0CD57C5D}"/>
</file>

<file path=customXml/itemProps3.xml><?xml version="1.0" encoding="utf-8"?>
<ds:datastoreItem xmlns:ds="http://schemas.openxmlformats.org/officeDocument/2006/customXml" ds:itemID="{2EB8E60D-B987-4481-9C20-B17792B2C484}"/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2144</TotalTime>
  <Words>604</Words>
  <Application>Microsoft Office PowerPoint</Application>
  <PresentationFormat>Widescreen</PresentationFormat>
  <Paragraphs>133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Century Gothic</vt:lpstr>
      <vt:lpstr>Wingdings 3</vt:lpstr>
      <vt:lpstr>Wisp</vt:lpstr>
      <vt:lpstr>Classification</vt:lpstr>
      <vt:lpstr>Classification problem</vt:lpstr>
      <vt:lpstr>General approach for building classification model</vt:lpstr>
      <vt:lpstr>History of classification algorithm</vt:lpstr>
      <vt:lpstr>Classification problem</vt:lpstr>
      <vt:lpstr>Inner product as a decision rule</vt:lpstr>
      <vt:lpstr>Naïve Bayes Algorithm (First Cut Model)</vt:lpstr>
      <vt:lpstr>Decision trees</vt:lpstr>
      <vt:lpstr>ID3</vt:lpstr>
      <vt:lpstr>Contd..</vt:lpstr>
      <vt:lpstr>Contd..</vt:lpstr>
      <vt:lpstr>Why Random forest</vt:lpstr>
      <vt:lpstr>What is random forest</vt:lpstr>
      <vt:lpstr>A single decision tree</vt:lpstr>
      <vt:lpstr>example</vt:lpstr>
      <vt:lpstr>Contd..</vt:lpstr>
      <vt:lpstr>Contd..</vt:lpstr>
      <vt:lpstr>Contd..</vt:lpstr>
      <vt:lpstr>Implementation</vt:lpstr>
      <vt:lpstr>Examples of decision boundaries</vt:lpstr>
      <vt:lpstr>Maximizing the margin</vt:lpstr>
      <vt:lpstr>Kernel density estimate</vt:lpstr>
      <vt:lpstr>Choice of kernels</vt:lpstr>
      <vt:lpstr>Example of fitting a triangular kernel</vt:lpstr>
      <vt:lpstr>Choice of bandwidth</vt:lpstr>
      <vt:lpstr>Improved Sheather Jones algorithm </vt:lpstr>
      <vt:lpstr>Kernelization</vt:lpstr>
      <vt:lpstr>Contd..</vt:lpstr>
      <vt:lpstr>Kernel matrix</vt:lpstr>
      <vt:lpstr>Kernel function</vt:lpstr>
      <vt:lpstr>Understanding kernel in more details</vt:lpstr>
      <vt:lpstr>Contd..</vt:lpstr>
      <vt:lpstr>Contd..</vt:lpstr>
      <vt:lpstr>Now SVM in a nutshell</vt:lpstr>
      <vt:lpstr>Gaussian classifier – 1D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ML</dc:title>
  <dc:creator>Ghosh, Ranadhir</dc:creator>
  <cp:lastModifiedBy>Ghosh, Ranadhir</cp:lastModifiedBy>
  <cp:revision>25</cp:revision>
  <dcterms:created xsi:type="dcterms:W3CDTF">2020-02-13T14:15:41Z</dcterms:created>
  <dcterms:modified xsi:type="dcterms:W3CDTF">2020-02-15T04:13:45Z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0x010100EDEAABAE242569448CF4C83A465BC308</vt:lpwstr>
  </property>
</Properties>
</file>